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318" r:id="rId3"/>
    <p:sldId id="329" r:id="rId4"/>
    <p:sldId id="326" r:id="rId5"/>
    <p:sldId id="331" r:id="rId6"/>
    <p:sldId id="334" r:id="rId7"/>
    <p:sldId id="327" r:id="rId8"/>
    <p:sldId id="333" r:id="rId9"/>
    <p:sldId id="328" r:id="rId10"/>
    <p:sldId id="323" r:id="rId11"/>
  </p:sldIdLst>
  <p:sldSz cx="9144000" cy="6858000" type="letter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4A30A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94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2E30E6-136F-584C-B26E-4F217E3DADE1}" type="datetimeFigureOut">
              <a:rPr lang="en-US"/>
              <a:pPr>
                <a:defRPr/>
              </a:pPr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6ABB5A-9EC7-7D47-8AB2-CE987F93AF2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62BA30-65D4-9641-B09F-69BF2A74D075}" type="datetime1">
              <a:rPr lang="en-US"/>
              <a:pPr>
                <a:defRPr/>
              </a:pPr>
              <a:t>8/13/13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C2E03A-FA49-CF4E-965B-38D469C88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136" y="2130426"/>
            <a:ext cx="668206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1110CD-966E-4946-B7A2-6C0B9C54897E}" type="datetime1">
              <a:rPr lang="en-US"/>
              <a:pPr>
                <a:defRPr/>
              </a:pPr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323C50-073B-C54D-B7C3-C2E2E2F7A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C577C-1EEF-1649-A360-CF4118C2DDDD}" type="datetime1">
              <a:rPr lang="en-US"/>
              <a:pPr>
                <a:defRPr/>
              </a:pPr>
              <a:t>8/13/13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8E4652-8823-B246-8543-1F45F5B05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71FB8E-B160-4E47-841E-0C837001029A}" type="datetime1">
              <a:rPr lang="en-US"/>
              <a:pPr>
                <a:defRPr/>
              </a:pPr>
              <a:t>8/13/13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F899C3-49F6-BD46-BD9C-562AC0323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632325"/>
            <a:ext cx="44958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4632325"/>
            <a:ext cx="4495800" cy="1828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79600" y="180975"/>
            <a:ext cx="52006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Analysis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3050" y="1385888"/>
            <a:ext cx="84137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Sdcdsv</a:t>
            </a:r>
          </a:p>
          <a:p>
            <a:pPr lvl="0"/>
            <a:r>
              <a:rPr lang="en-US"/>
              <a:t>Sdcdsfv</a:t>
            </a:r>
          </a:p>
          <a:p>
            <a:pPr lvl="0"/>
            <a:r>
              <a:rPr lang="en-US"/>
              <a:t>Sdvdsfvdfv</a:t>
            </a:r>
          </a:p>
        </p:txBody>
      </p:sp>
      <p:pic>
        <p:nvPicPr>
          <p:cNvPr id="1028" name="Picture 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2225"/>
            <a:ext cx="9477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 descr="images.jpe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22225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47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17375E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5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635125" y="22225"/>
            <a:ext cx="5837238" cy="18684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b="1" smtClean="0">
                <a:solidFill>
                  <a:srgbClr val="000090"/>
                </a:solidFill>
                <a:latin typeface="+mj-lt"/>
                <a:ea typeface="Abadi MT Condensed Extra Bold" charset="0"/>
                <a:cs typeface="Abadi MT Condensed Extra Bold" charset="0"/>
              </a:rPr>
              <a:t>Lighter-than-air Aviation</a:t>
            </a:r>
          </a:p>
          <a:p>
            <a:pPr algn="r">
              <a:buFont typeface="Arial" charset="0"/>
              <a:buNone/>
            </a:pPr>
            <a:r>
              <a:rPr lang="en-US" sz="2800" b="1" smtClean="0">
                <a:solidFill>
                  <a:srgbClr val="000090"/>
                </a:solidFill>
                <a:latin typeface="+mj-lt"/>
                <a:ea typeface="Abadi MT Condensed Extra Bold" charset="0"/>
                <a:cs typeface="Abadi MT Condensed Extra Bold" charset="0"/>
              </a:rPr>
              <a:t> C/TSgt Blanco</a:t>
            </a:r>
          </a:p>
          <a:p>
            <a:pPr>
              <a:buFont typeface="Arial" charset="0"/>
              <a:buNone/>
            </a:pPr>
            <a:r>
              <a:rPr lang="en-US" sz="3600" b="1" i="1" smtClean="0">
                <a:latin typeface="+mj-lt"/>
                <a:ea typeface="Abadi MT Condensed Extra Bold" charset="0"/>
                <a:cs typeface="Abadi MT Condensed Extra Bold" charset="0"/>
              </a:rPr>
              <a:t>Learning Goals:</a:t>
            </a:r>
          </a:p>
          <a:p>
            <a:pPr>
              <a:buFont typeface="Arial" charset="0"/>
              <a:buNone/>
            </a:pPr>
            <a:endParaRPr lang="en-US" sz="4000" b="1" smtClean="0">
              <a:solidFill>
                <a:srgbClr val="00009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>
              <a:buFont typeface="Arial" charset="0"/>
              <a:buNone/>
            </a:pPr>
            <a:endParaRPr lang="en-US" sz="9600" b="1" smtClean="0">
              <a:solidFill>
                <a:srgbClr val="00009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8195" name="Picture 2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363" y="22225"/>
            <a:ext cx="16716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25"/>
            <a:ext cx="16351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0" y="1890713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0">
              <a:buSzPct val="150000"/>
              <a:buBlip>
                <a:blip r:embed="rId4"/>
              </a:buBlip>
            </a:pPr>
            <a:r>
              <a:rPr lang="en-US" sz="2200" b="1">
                <a:solidFill>
                  <a:prstClr val="black"/>
                </a:solidFill>
              </a:rPr>
              <a:t> </a:t>
            </a:r>
            <a:r>
              <a:rPr lang="en-US" sz="2200" b="1"/>
              <a:t>Aerostatics: buoyancy minus weight = </a:t>
            </a:r>
            <a:r>
              <a:rPr lang="en-US" sz="2200" b="1" i="1"/>
              <a:t>LIFT!</a:t>
            </a:r>
          </a:p>
          <a:p>
            <a:pPr lvl="0">
              <a:buSzPct val="150000"/>
              <a:buBlip>
                <a:blip r:embed="rId4"/>
              </a:buBlip>
            </a:pPr>
            <a:endParaRPr lang="en-US" sz="800"/>
          </a:p>
          <a:p>
            <a:pPr>
              <a:buSzPct val="150000"/>
              <a:buFontTx/>
              <a:buBlip>
                <a:blip r:embed="rId4"/>
              </a:buBlip>
            </a:pPr>
            <a:r>
              <a:rPr lang="en-US" sz="2200" b="1"/>
              <a:t> Applications:</a:t>
            </a:r>
          </a:p>
          <a:p>
            <a:pPr lvl="1">
              <a:buSzPct val="150000"/>
              <a:buFontTx/>
              <a:buBlip>
                <a:blip r:embed="rId4"/>
              </a:buBlip>
            </a:pPr>
            <a:r>
              <a:rPr lang="en-US" sz="2200"/>
              <a:t> Hot-air balloons – demonstration outdoors</a:t>
            </a:r>
          </a:p>
          <a:p>
            <a:pPr lvl="1">
              <a:buSzPct val="150000"/>
              <a:buFontTx/>
              <a:buBlip>
                <a:blip r:embed="rId4"/>
              </a:buBlip>
            </a:pPr>
            <a:r>
              <a:rPr lang="en-US" sz="2200"/>
              <a:t> Gas balloons and </a:t>
            </a:r>
            <a:r>
              <a:rPr lang="en-US" sz="2200" u="sng"/>
              <a:t>dirigible </a:t>
            </a:r>
            <a:r>
              <a:rPr lang="en-US" sz="2200"/>
              <a:t>airships </a:t>
            </a:r>
          </a:p>
          <a:p>
            <a:pPr lvl="1">
              <a:buSzPct val="150000"/>
              <a:buFontTx/>
              <a:buBlip>
                <a:blip r:embed="rId4"/>
              </a:buBlip>
            </a:pPr>
            <a:endParaRPr lang="en-US" sz="800"/>
          </a:p>
          <a:p>
            <a:pPr>
              <a:buSzPct val="150000"/>
              <a:buFontTx/>
              <a:buBlip>
                <a:blip r:embed="rId4"/>
              </a:buBlip>
            </a:pPr>
            <a:r>
              <a:rPr lang="en-US" sz="2200" b="1"/>
              <a:t>Activities:</a:t>
            </a:r>
          </a:p>
          <a:p>
            <a:pPr>
              <a:buSzPct val="150000"/>
              <a:buFontTx/>
              <a:buBlip>
                <a:blip r:embed="rId4"/>
              </a:buBlip>
            </a:pPr>
            <a:endParaRPr lang="en-US" sz="2200" b="1"/>
          </a:p>
          <a:p>
            <a:pPr lvl="1">
              <a:buSzPct val="150000"/>
              <a:buFontTx/>
              <a:buBlip>
                <a:blip r:embed="rId4"/>
              </a:buBlip>
            </a:pPr>
            <a:r>
              <a:rPr lang="en-US" sz="2200"/>
              <a:t>Neutral buoyancy challenge</a:t>
            </a:r>
          </a:p>
          <a:p>
            <a:pPr lvl="1">
              <a:buSzPct val="150000"/>
              <a:buFontTx/>
              <a:buBlip>
                <a:blip r:embed="rId4"/>
              </a:buBlip>
            </a:pPr>
            <a:r>
              <a:rPr lang="en-US" sz="2200"/>
              <a:t>Pylon race</a:t>
            </a:r>
          </a:p>
          <a:p>
            <a:pPr>
              <a:buSzPct val="150000"/>
              <a:buFontTx/>
              <a:buBlip>
                <a:blip r:embed="rId4"/>
              </a:buBlip>
            </a:pPr>
            <a:endParaRPr lang="en-US" sz="800"/>
          </a:p>
          <a:p>
            <a:pPr>
              <a:buSzPct val="150000"/>
              <a:buFontTx/>
              <a:buBlip>
                <a:blip r:embed="rId4"/>
              </a:buBlip>
            </a:pPr>
            <a:r>
              <a:rPr lang="en-US" sz="2200" b="1"/>
              <a:t> Finish quiz / Q&amp;A</a:t>
            </a:r>
          </a:p>
        </p:txBody>
      </p:sp>
      <p:pic>
        <p:nvPicPr>
          <p:cNvPr id="8" name="Picture 7" descr="nasamain_Bubbl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070" y="3455303"/>
            <a:ext cx="4536930" cy="340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4340" name="Picture 4" descr="DSC002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0"/>
            <a:ext cx="10591800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1344613"/>
            <a:ext cx="40163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>
                <a:solidFill>
                  <a:srgbClr val="FFF3B8"/>
                </a:solidFill>
              </a:rPr>
              <a:t>Diameter = </a:t>
            </a:r>
            <a:r>
              <a:rPr lang="en-US" sz="2200" b="1">
                <a:solidFill>
                  <a:srgbClr val="FFF3B8"/>
                </a:solidFill>
              </a:rPr>
              <a:t> 22.4 m</a:t>
            </a:r>
          </a:p>
          <a:p>
            <a:endParaRPr lang="en-US" sz="2200" b="1">
              <a:solidFill>
                <a:srgbClr val="FFF3B8"/>
              </a:solidFill>
            </a:endParaRPr>
          </a:p>
          <a:p>
            <a:r>
              <a:rPr lang="en-US" sz="2200" b="1">
                <a:solidFill>
                  <a:srgbClr val="FFF3B8"/>
                </a:solidFill>
              </a:rPr>
              <a:t>Air density = 1.2 kg/m</a:t>
            </a:r>
            <a:r>
              <a:rPr lang="en-US" sz="2200" b="1" baseline="30000">
                <a:solidFill>
                  <a:srgbClr val="FFF3B8"/>
                </a:solidFill>
              </a:rPr>
              <a:t>3</a:t>
            </a:r>
            <a:endParaRPr lang="en-US" sz="2200" b="1">
              <a:solidFill>
                <a:srgbClr val="FFF3B8"/>
              </a:solidFill>
            </a:endParaRPr>
          </a:p>
          <a:p>
            <a:endParaRPr lang="en-US" sz="2200" b="1">
              <a:solidFill>
                <a:srgbClr val="FFF3B8"/>
              </a:solidFill>
            </a:endParaRPr>
          </a:p>
          <a:p>
            <a:r>
              <a:rPr lang="en-US" sz="2200" b="1">
                <a:solidFill>
                  <a:srgbClr val="FFF3B8"/>
                </a:solidFill>
              </a:rPr>
              <a:t>Helium density =0.18 kg/m</a:t>
            </a:r>
            <a:r>
              <a:rPr lang="en-US" sz="2200" b="1" baseline="30000">
                <a:solidFill>
                  <a:srgbClr val="FFF3B8"/>
                </a:solidFill>
              </a:rPr>
              <a:t>3</a:t>
            </a:r>
          </a:p>
          <a:p>
            <a:endParaRPr lang="en-US" sz="2200" b="1" baseline="30000">
              <a:solidFill>
                <a:srgbClr val="FFF3B8"/>
              </a:solidFill>
            </a:endParaRPr>
          </a:p>
          <a:p>
            <a:r>
              <a:rPr lang="en-US" sz="2200" b="1">
                <a:solidFill>
                  <a:srgbClr val="FFF3B8"/>
                </a:solidFill>
              </a:rPr>
              <a:t>Deflated mass 900 kg </a:t>
            </a:r>
            <a:endParaRPr lang="en-US" sz="2200" b="1" baseline="30000">
              <a:solidFill>
                <a:srgbClr val="FFF3B8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10591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FFF3B8"/>
                </a:solidFill>
              </a:rPr>
              <a:t>Orange County Park Balloon: a tethered helium aerostat</a:t>
            </a:r>
          </a:p>
          <a:p>
            <a:r>
              <a:rPr lang="en-US" sz="2600" b="1">
                <a:solidFill>
                  <a:srgbClr val="FFF3B8"/>
                </a:solidFill>
              </a:rPr>
              <a:t>(similar one at the San Diego Safari Park)</a:t>
            </a:r>
          </a:p>
        </p:txBody>
      </p:sp>
      <p:pic>
        <p:nvPicPr>
          <p:cNvPr id="7" name="Picture 6" descr="DSC00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00" y="3950948"/>
            <a:ext cx="4178300" cy="3134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89013" y="0"/>
            <a:ext cx="5094287" cy="10668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Buoyancy: Archimedes Principle</a:t>
            </a: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" y="1066800"/>
            <a:ext cx="608329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/>
              <a:t>“The buoyant force of a fluid on an object is equal to the </a:t>
            </a:r>
            <a:r>
              <a:rPr lang="en-US" u="sng"/>
              <a:t>weight </a:t>
            </a:r>
            <a:r>
              <a:rPr lang="en-US"/>
              <a:t>of </a:t>
            </a:r>
            <a:r>
              <a:rPr lang="en-US" u="sng"/>
              <a:t>fluid displaced</a:t>
            </a:r>
            <a:r>
              <a:rPr lang="en-US"/>
              <a:t>.”</a:t>
            </a:r>
          </a:p>
          <a:p>
            <a:endParaRPr lang="en-US" sz="800"/>
          </a:p>
          <a:p>
            <a:r>
              <a:rPr lang="en-US"/>
              <a:t>     - acts upwards, opposite to gravity</a:t>
            </a:r>
          </a:p>
          <a:p>
            <a:r>
              <a:rPr lang="en-US" sz="2600">
                <a:latin typeface="+mn-lt"/>
              </a:rPr>
              <a:t>Any object in air has a buoyant force on it, but…</a:t>
            </a:r>
            <a:r>
              <a:rPr lang="en-US" sz="2600" b="1">
                <a:latin typeface="+mn-lt"/>
              </a:rPr>
              <a:t>for</a:t>
            </a:r>
            <a:r>
              <a:rPr lang="en-US" sz="2600">
                <a:latin typeface="+mn-lt"/>
              </a:rPr>
              <a:t> </a:t>
            </a:r>
            <a:r>
              <a:rPr lang="en-US" sz="2600" b="1">
                <a:latin typeface="+mn-lt"/>
              </a:rPr>
              <a:t>a </a:t>
            </a:r>
            <a:r>
              <a:rPr lang="en-US" sz="2600" b="1" i="1">
                <a:latin typeface="+mn-lt"/>
              </a:rPr>
              <a:t>net </a:t>
            </a:r>
            <a:r>
              <a:rPr lang="en-US" sz="2600" b="1">
                <a:latin typeface="+mn-lt"/>
              </a:rPr>
              <a:t>LIFT force on object, it must displace more air than it weighs, i.e. be “lighter than air”. </a:t>
            </a:r>
          </a:p>
        </p:txBody>
      </p:sp>
      <p:pic>
        <p:nvPicPr>
          <p:cNvPr id="9220" name="Picture 5" descr="express-submarine-archimed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0"/>
            <a:ext cx="30607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76900" y="4729341"/>
            <a:ext cx="34671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632523"/>
                </a:solidFill>
              </a:rPr>
              <a:t>Q. Is there a buoyant force acting on YOU </a:t>
            </a:r>
            <a:r>
              <a:rPr lang="en-US" sz="2800" b="1" i="1">
                <a:solidFill>
                  <a:srgbClr val="632523"/>
                </a:solidFill>
              </a:rPr>
              <a:t>right now?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590800" y="4114800"/>
            <a:ext cx="2590800" cy="2438279"/>
            <a:chOff x="0" y="4114800"/>
            <a:chExt cx="2590800" cy="2438279"/>
          </a:xfrm>
        </p:grpSpPr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219200" y="5638800"/>
              <a:ext cx="0" cy="914279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med" len="med"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0" y="4114800"/>
              <a:ext cx="2590800" cy="2398712"/>
              <a:chOff x="0" y="4191000"/>
              <a:chExt cx="2590800" cy="2398712"/>
            </a:xfrm>
          </p:grpSpPr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>
                <a:off x="668020" y="4191000"/>
                <a:ext cx="1143000" cy="1371418"/>
              </a:xfrm>
              <a:prstGeom prst="ellipse">
                <a:avLst/>
              </a:prstGeom>
              <a:solidFill>
                <a:srgbClr val="E5B8B7"/>
              </a:solidFill>
              <a:ln w="19050">
                <a:solidFill>
                  <a:srgbClr val="D99594"/>
                </a:solidFill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802005" y="4665282"/>
                <a:ext cx="1016635" cy="542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  <a:cs typeface="ＭＳ Ｐゴシック" charset="-128"/>
                  </a:rPr>
                  <a:t>Helium</a:t>
                </a: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ＭＳ Ｐゴシック" charset="-128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ＭＳ Ｐゴシック" charset="-128"/>
                </a:endParaRPr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>
                <a:off x="1582420" y="5562418"/>
                <a:ext cx="0" cy="457139"/>
              </a:xfrm>
              <a:prstGeom prst="line">
                <a:avLst/>
              </a:prstGeom>
              <a:noFill/>
              <a:ln w="44450">
                <a:solidFill>
                  <a:srgbClr val="D99594"/>
                </a:solidFill>
                <a:round/>
                <a:headEnd/>
                <a:tailEnd type="triangle" w="med" len="med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8" name="Text Box 12"/>
              <p:cNvSpPr txBox="1">
                <a:spLocks noChangeArrowheads="1"/>
              </p:cNvSpPr>
              <p:nvPr/>
            </p:nvSpPr>
            <p:spPr bwMode="auto">
              <a:xfrm>
                <a:off x="1676400" y="5464006"/>
                <a:ext cx="914400" cy="457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>
                    <a:ln>
                      <a:noFill/>
                    </a:ln>
                    <a:solidFill>
                      <a:srgbClr val="943634"/>
                    </a:solidFill>
                    <a:effectLst/>
                    <a:latin typeface="Cambria" charset="0"/>
                    <a:ea typeface="Times New Roman" charset="0"/>
                    <a:cs typeface="ＭＳ Ｐゴシック" charset="-128"/>
                  </a:rPr>
                  <a:t>weight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ＭＳ Ｐゴシック" charset="-128"/>
                </a:endParaRPr>
              </a:p>
            </p:txBody>
          </p:sp>
          <p:sp>
            <p:nvSpPr>
              <p:cNvPr id="9229" name="Text Box 13"/>
              <p:cNvSpPr txBox="1">
                <a:spLocks noChangeArrowheads="1"/>
              </p:cNvSpPr>
              <p:nvPr/>
            </p:nvSpPr>
            <p:spPr bwMode="auto">
              <a:xfrm>
                <a:off x="0" y="5818289"/>
                <a:ext cx="1143000" cy="771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i="1">
                    <a:latin typeface="Cambria" charset="0"/>
                    <a:ea typeface="Times New Roman" charset="0"/>
                  </a:rPr>
                  <a:t>B</a:t>
                </a:r>
                <a:r>
                  <a:rPr kumimoji="0" lang="en-US" sz="1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  <a:cs typeface="ＭＳ Ｐゴシック" charset="-128"/>
                  </a:rPr>
                  <a:t>uoyancy</a:t>
                </a: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ＭＳ Ｐゴシック" charset="-128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ＭＳ Ｐゴシック" charset="-128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52400" y="4117340"/>
            <a:ext cx="2514600" cy="2743200"/>
            <a:chOff x="2667000" y="4038600"/>
            <a:chExt cx="2514600" cy="2743200"/>
          </a:xfrm>
        </p:grpSpPr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3335020" y="4038600"/>
              <a:ext cx="1143000" cy="1371600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B8CCE4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3689985" y="4489450"/>
              <a:ext cx="577215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Times New Roman" charset="0"/>
                  <a:cs typeface="ＭＳ Ｐゴシック" charset="-128"/>
                </a:rPr>
                <a:t>Air</a:t>
              </a: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ＭＳ Ｐゴシック" charset="-128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4249420" y="5488940"/>
              <a:ext cx="17780" cy="129286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65880" y="5488940"/>
              <a:ext cx="0" cy="914400"/>
            </a:xfrm>
            <a:prstGeom prst="line">
              <a:avLst/>
            </a:prstGeom>
            <a:noFill/>
            <a:ln w="44450">
              <a:solidFill>
                <a:srgbClr val="4A7EBB"/>
              </a:solidFill>
              <a:round/>
              <a:headEnd type="triangle" w="med" len="med"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267200" y="58674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>
                  <a:ln>
                    <a:noFill/>
                  </a:ln>
                  <a:solidFill>
                    <a:srgbClr val="17365D"/>
                  </a:solidFill>
                  <a:effectLst/>
                  <a:latin typeface="Cambria" charset="0"/>
                  <a:ea typeface="Times New Roman" charset="0"/>
                  <a:cs typeface="ＭＳ Ｐゴシック" charset="-128"/>
                </a:rPr>
                <a:t>weight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ＭＳ Ｐゴシック" charset="-128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667000" y="5744845"/>
              <a:ext cx="119888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i="1">
                  <a:latin typeface="Cambria" charset="0"/>
                  <a:ea typeface="Times New Roman" charset="0"/>
                </a:rPr>
                <a:t>B</a:t>
              </a:r>
              <a:r>
                <a: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Times New Roman" charset="0"/>
                  <a:cs typeface="ＭＳ Ｐゴシック" charset="-128"/>
                </a:rPr>
                <a:t>uoyancy</a:t>
              </a: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ＭＳ Ｐゴシック" charset="-128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924424"/>
          </a:xfrm>
          <a:prstGeom prst="rect">
            <a:avLst/>
          </a:prstGeom>
          <a:solidFill>
            <a:schemeClr val="bg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From Archimedes: </a:t>
            </a:r>
          </a:p>
          <a:p>
            <a:pPr algn="ctr"/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Buoyant force (lb)</a:t>
            </a:r>
          </a:p>
          <a:p>
            <a:pPr algn="ctr"/>
            <a:r>
              <a:rPr lang="en-US" sz="3000" b="1" i="1" dirty="0">
                <a:latin typeface="Times New Roman" charset="0"/>
                <a:ea typeface="Times New Roman" charset="0"/>
                <a:cs typeface="Times New Roman" charset="0"/>
              </a:rPr>
              <a:t> = outside fluid density (lb/cu. ft.)  </a:t>
            </a:r>
            <a:r>
              <a:rPr lang="en-US" sz="3000" b="1" dirty="0">
                <a:latin typeface="Calibri" charset="0"/>
                <a:ea typeface="Times New Roman" charset="0"/>
                <a:cs typeface="Times New Roman" charset="0"/>
              </a:rPr>
              <a:t>x</a:t>
            </a:r>
            <a:r>
              <a:rPr lang="en-US" sz="3000" b="1" i="1" dirty="0">
                <a:latin typeface="Times New Roman" charset="0"/>
                <a:ea typeface="Times New Roman" charset="0"/>
                <a:cs typeface="Times New Roman" charset="0"/>
              </a:rPr>
              <a:t> Volume (cu. ft.)</a:t>
            </a:r>
          </a:p>
          <a:p>
            <a:endParaRPr lang="en-US" sz="800" dirty="0"/>
          </a:p>
          <a:p>
            <a:r>
              <a:rPr lang="en-US" dirty="0"/>
              <a:t>    -  depends only on VOLUME of object and DENSITY of outside fluid, nothing to do with object’s weight!</a:t>
            </a:r>
          </a:p>
          <a:p>
            <a:endParaRPr lang="en-US" sz="1200" dirty="0"/>
          </a:p>
          <a:p>
            <a:r>
              <a:rPr lang="en-US" sz="2000" dirty="0"/>
              <a:t>E.g. At sea level, outside air density is ~ 0.075 lb/cu. ft. , so to lift 100lb, must displace at least ~1300 cu. ft. of air!</a:t>
            </a:r>
          </a:p>
          <a:p>
            <a:r>
              <a:rPr lang="en-US" sz="2000" dirty="0"/>
              <a:t> </a:t>
            </a:r>
            <a:endParaRPr lang="en-US" sz="1800" dirty="0"/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Q. Is there more buoyant force on an object…</a:t>
            </a:r>
          </a:p>
          <a:p>
            <a:pPr>
              <a:defRPr/>
            </a:pPr>
            <a:endParaRPr lang="en-US" sz="800" b="1" dirty="0">
              <a:solidFill>
                <a:srgbClr val="C0504D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632523"/>
                </a:solidFill>
              </a:rPr>
              <a:t>…at high or low altitude?</a:t>
            </a:r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en-US" b="1" i="1" dirty="0">
                <a:solidFill>
                  <a:srgbClr val="008000"/>
                </a:solidFill>
              </a:rPr>
              <a:t>…on a hot or a cold day?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84800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632523"/>
                </a:solidFill>
              </a:rPr>
              <a:t>Q. If the weight of entire balloon (i.e. the gas inside, envelope, payload) is </a:t>
            </a:r>
            <a:r>
              <a:rPr lang="en-US" b="1" i="1">
                <a:solidFill>
                  <a:srgbClr val="632523"/>
                </a:solidFill>
              </a:rPr>
              <a:t>less </a:t>
            </a:r>
            <a:r>
              <a:rPr lang="en-US" b="1">
                <a:solidFill>
                  <a:srgbClr val="632523"/>
                </a:solidFill>
              </a:rPr>
              <a:t>than that of the air volume displaced, it must   ___________. (ascend / descend / float level)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1" y="3924300"/>
            <a:ext cx="5257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Hint: think about the density of the surrounding air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19175" y="0"/>
            <a:ext cx="5846763" cy="590550"/>
          </a:xfrm>
        </p:spPr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Hot-air Balloons </a:t>
            </a:r>
            <a:r>
              <a:rPr lang="en-US" sz="2400">
                <a:ea typeface="ＭＳ Ｐゴシック" charset="-128"/>
                <a:cs typeface="ＭＳ Ｐゴシック" charset="-128"/>
              </a:rPr>
              <a:t>(demonstration)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1039813"/>
            <a:ext cx="6604000" cy="223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CC"/>
                </a:solidFill>
              </a:rPr>
              <a:t>Warm air less dense, lighter than displaced weight of surrounding cold air - causing it to rise upwards.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800" b="1">
              <a:solidFill>
                <a:srgbClr val="008000"/>
              </a:solidFill>
            </a:endParaRP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8000"/>
                </a:solidFill>
              </a:rPr>
              <a:t>1783</a:t>
            </a:r>
            <a:r>
              <a:rPr lang="en-US" sz="2000" b="1">
                <a:solidFill>
                  <a:srgbClr val="0000CC"/>
                </a:solidFill>
              </a:rPr>
              <a:t> Montgolfier brothers (Paris): first hot-air balloon flights with sheep, rooster, duck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   - first free human flight, lasted 25 minutes, 5 miles.</a:t>
            </a: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0"/>
            <a:ext cx="2540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579938" y="3454400"/>
            <a:ext cx="45720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CC"/>
                </a:solidFill>
              </a:rPr>
              <a:t>Today, cheap safe PROPANE fuel heats air inside balloon, making it less dense than air outside.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8000"/>
                </a:solidFill>
              </a:rPr>
              <a:t>1000 cubic feet (e.g. a 10ft cube) of hot air can only lift ~ 25 pounds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CC"/>
                </a:solidFill>
              </a:rPr>
              <a:t>Some control over ascent/descent via burners or “parachute panel” air release valve at the top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0000CC"/>
                </a:solidFill>
              </a:rPr>
              <a:t>Used to fly all over the world</a:t>
            </a:r>
          </a:p>
        </p:txBody>
      </p:sp>
      <p:pic>
        <p:nvPicPr>
          <p:cNvPr id="1127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14713"/>
            <a:ext cx="459105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969963"/>
            <a:ext cx="91440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41300" indent="-241300" defTabSz="966788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solidFill>
                  <a:srgbClr val="0000CC"/>
                </a:solidFill>
              </a:rPr>
              <a:t>U.S. Civil War through WW1: tethered hydrogen balloons used for observation</a:t>
            </a:r>
            <a:endParaRPr lang="en-US" sz="2200" b="1">
              <a:solidFill>
                <a:srgbClr val="0000CC"/>
              </a:solidFill>
            </a:endParaRP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b="1">
                <a:solidFill>
                  <a:srgbClr val="008000"/>
                </a:solidFill>
              </a:rPr>
              <a:t>Hydrogen (H</a:t>
            </a:r>
            <a:r>
              <a:rPr lang="en-US" sz="2000" b="1" baseline="-25000">
                <a:solidFill>
                  <a:srgbClr val="008000"/>
                </a:solidFill>
              </a:rPr>
              <a:t>2</a:t>
            </a:r>
            <a:r>
              <a:rPr lang="en-US" sz="2000" b="1">
                <a:solidFill>
                  <a:srgbClr val="008000"/>
                </a:solidFill>
              </a:rPr>
              <a:t>) </a:t>
            </a:r>
            <a:r>
              <a:rPr lang="en-US" sz="2000" b="1">
                <a:solidFill>
                  <a:srgbClr val="0000CC"/>
                </a:solidFill>
              </a:rPr>
              <a:t>– </a:t>
            </a:r>
            <a:r>
              <a:rPr lang="en-US" sz="2000">
                <a:solidFill>
                  <a:srgbClr val="0000CC"/>
                </a:solidFill>
              </a:rPr>
              <a:t>gives most lift but highly FLAMMABLE! 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b="1">
                <a:solidFill>
                  <a:srgbClr val="008000"/>
                </a:solidFill>
              </a:rPr>
              <a:t>Helium (He) </a:t>
            </a:r>
            <a:r>
              <a:rPr lang="en-US" sz="2000" b="1">
                <a:solidFill>
                  <a:srgbClr val="0000CC"/>
                </a:solidFill>
              </a:rPr>
              <a:t>– </a:t>
            </a:r>
            <a:r>
              <a:rPr lang="en-US" sz="2000">
                <a:solidFill>
                  <a:srgbClr val="0000CC"/>
                </a:solidFill>
              </a:rPr>
              <a:t>almost as much lift, inert, but $$$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>
                <a:solidFill>
                  <a:srgbClr val="008000"/>
                </a:solidFill>
              </a:rPr>
              <a:t>1000 cubic feet (10ft cube) of either gas can lift ~ 60-70 pounds at sea level</a:t>
            </a:r>
          </a:p>
        </p:txBody>
      </p:sp>
      <p:sp>
        <p:nvSpPr>
          <p:cNvPr id="12291" name="Title 8"/>
          <p:cNvSpPr>
            <a:spLocks noGrp="1"/>
          </p:cNvSpPr>
          <p:nvPr>
            <p:ph type="title"/>
          </p:nvPr>
        </p:nvSpPr>
        <p:spPr>
          <a:xfrm>
            <a:off x="871538" y="0"/>
            <a:ext cx="7383462" cy="1084263"/>
          </a:xfrm>
        </p:spPr>
        <p:txBody>
          <a:bodyPr/>
          <a:lstStyle/>
          <a:p>
            <a:r>
              <a:rPr lang="en-US" sz="3000">
                <a:ea typeface="ＭＳ Ｐゴシック" charset="-128"/>
                <a:cs typeface="ＭＳ Ｐゴシック" charset="-128"/>
              </a:rPr>
              <a:t>Hydrogen or Helium balloons </a:t>
            </a:r>
            <a:br>
              <a:rPr lang="en-US" sz="3000">
                <a:ea typeface="ＭＳ Ｐゴシック" charset="-128"/>
                <a:cs typeface="ＭＳ Ｐゴシック" charset="-128"/>
              </a:rPr>
            </a:br>
            <a:r>
              <a:rPr lang="en-US" sz="2400">
                <a:ea typeface="ＭＳ Ｐゴシック" charset="-128"/>
                <a:cs typeface="ＭＳ Ｐゴシック" charset="-128"/>
              </a:rPr>
              <a:t>For net lift, gas must be less dense than surrounding air</a:t>
            </a: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1925" y="3400425"/>
            <a:ext cx="26320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3225800"/>
            <a:ext cx="65119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defTabSz="966788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TODAY</a:t>
            </a:r>
            <a:r>
              <a:rPr lang="en-US">
                <a:solidFill>
                  <a:srgbClr val="0000CC"/>
                </a:solidFill>
              </a:rPr>
              <a:t>: Only helium deemed safe for use. </a:t>
            </a:r>
          </a:p>
          <a:p>
            <a:pPr marL="457200" indent="-4572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>
                <a:solidFill>
                  <a:srgbClr val="0000CC"/>
                </a:solidFill>
              </a:rPr>
              <a:t>Small weather balloons sent up to near space (burst altitude ~ 30 km)</a:t>
            </a:r>
          </a:p>
        </p:txBody>
      </p:sp>
      <p:pic>
        <p:nvPicPr>
          <p:cNvPr id="12294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6913"/>
            <a:ext cx="62230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300163"/>
            <a:ext cx="3971925" cy="5160962"/>
          </a:xfrm>
        </p:spPr>
        <p:txBody>
          <a:bodyPr/>
          <a:lstStyle/>
          <a:p>
            <a:pPr algn="l"/>
            <a:r>
              <a:rPr lang="en-US" sz="3200">
                <a:ea typeface="ＭＳ Ｐゴシック" charset="-128"/>
                <a:cs typeface="ＭＳ Ｐゴシック" charset="-128"/>
              </a:rPr>
              <a:t>“Cluster” helium balloon (above) and </a:t>
            </a:r>
            <a:br>
              <a:rPr lang="en-US" sz="3200">
                <a:ea typeface="ＭＳ Ｐゴシック" charset="-128"/>
                <a:cs typeface="ＭＳ Ｐゴシック" charset="-128"/>
              </a:rPr>
            </a:br>
            <a:r>
              <a:rPr lang="en-US" sz="3200">
                <a:ea typeface="ＭＳ Ｐゴシック" charset="-128"/>
                <a:cs typeface="ＭＳ Ｐゴシック" charset="-128"/>
              </a:rPr>
              <a:t>hot air balloon (below):</a:t>
            </a:r>
            <a:br>
              <a:rPr lang="en-US" sz="3200">
                <a:ea typeface="ＭＳ Ｐゴシック" charset="-128"/>
                <a:cs typeface="ＭＳ Ｐゴシック" charset="-128"/>
              </a:rPr>
            </a:br>
            <a:r>
              <a:rPr lang="en-US" sz="3200">
                <a:ea typeface="ＭＳ Ｐゴシック" charset="-128"/>
                <a:cs typeface="ＭＳ Ｐゴシック" charset="-128"/>
              </a:rPr>
              <a:t/>
            </a:r>
            <a:br>
              <a:rPr lang="en-US" sz="3200">
                <a:ea typeface="ＭＳ Ｐゴシック" charset="-128"/>
                <a:cs typeface="ＭＳ Ｐゴシック" charset="-128"/>
              </a:rPr>
            </a:br>
            <a:r>
              <a:rPr lang="en-US" sz="3200">
                <a:ea typeface="ＭＳ Ｐゴシック" charset="-128"/>
                <a:cs typeface="ＭＳ Ｐゴシック" charset="-128"/>
              </a:rPr>
              <a:t>Each must displace a volume of air at least equal to weight of the entire craft (including envelope, payload, gas inside)</a:t>
            </a:r>
          </a:p>
        </p:txBody>
      </p:sp>
      <p:sp>
        <p:nvSpPr>
          <p:cNvPr id="13315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925" y="-38100"/>
            <a:ext cx="517207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itle 8"/>
          <p:cNvSpPr>
            <a:spLocks noGrp="1"/>
          </p:cNvSpPr>
          <p:nvPr>
            <p:ph type="title"/>
          </p:nvPr>
        </p:nvSpPr>
        <p:spPr>
          <a:xfrm>
            <a:off x="871538" y="0"/>
            <a:ext cx="7383462" cy="841375"/>
          </a:xfrm>
        </p:spPr>
        <p:txBody>
          <a:bodyPr/>
          <a:lstStyle/>
          <a:p>
            <a:r>
              <a:rPr lang="en-US" sz="3000" i="1">
                <a:ea typeface="ＭＳ Ｐゴシック" charset="-128"/>
                <a:cs typeface="ＭＳ Ｐゴシック" charset="-128"/>
              </a:rPr>
              <a:t>Dirigible </a:t>
            </a:r>
            <a:r>
              <a:rPr lang="en-US" sz="3000">
                <a:ea typeface="ＭＳ Ｐゴシック" charset="-128"/>
                <a:cs typeface="ＭＳ Ｐゴシック" charset="-128"/>
              </a:rPr>
              <a:t>airships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84263"/>
            <a:ext cx="9144000" cy="55604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>
                <a:solidFill>
                  <a:srgbClr val="0000CC"/>
                </a:solidFill>
              </a:rPr>
              <a:t>1900s: Desire for DIRIGIBLE (steerable) airships, 2 kinds: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defRPr/>
            </a:pPr>
            <a:endParaRPr lang="en-US" sz="800" b="1">
              <a:solidFill>
                <a:srgbClr val="0000CC"/>
              </a:solidFill>
            </a:endParaRPr>
          </a:p>
          <a:p>
            <a:pPr marL="457200" indent="-4572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AutoNum type="arabicPeriod"/>
              <a:defRPr/>
            </a:pPr>
            <a:r>
              <a:rPr lang="en-US" sz="2000" b="1">
                <a:solidFill>
                  <a:srgbClr val="0000CC"/>
                </a:solidFill>
              </a:rPr>
              <a:t>RIGID AIRSHIP: developed by Count Ferdinand von Zeppelin:</a:t>
            </a:r>
          </a:p>
          <a:p>
            <a:pPr marL="698500" lvl="1" indent="-2413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>
                <a:solidFill>
                  <a:srgbClr val="0000CC"/>
                </a:solidFill>
              </a:rPr>
              <a:t> “Skeleton” frame holding gas bags, covered by fabric “skin”</a:t>
            </a:r>
          </a:p>
          <a:p>
            <a:pPr marL="698500" lvl="1" indent="-2413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>
                <a:solidFill>
                  <a:srgbClr val="0000CC"/>
                </a:solidFill>
              </a:rPr>
              <a:t>Used in WW1 (bombing), then transatlantic flights up to WW2 </a:t>
            </a:r>
          </a:p>
          <a:p>
            <a:pPr marL="698500" lvl="1" indent="-2413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>
                <a:solidFill>
                  <a:srgbClr val="0000CC"/>
                </a:solidFill>
              </a:rPr>
              <a:t>(</a:t>
            </a:r>
            <a:r>
              <a:rPr lang="en-US" sz="2000" i="1">
                <a:solidFill>
                  <a:srgbClr val="0000CC"/>
                </a:solidFill>
              </a:rPr>
              <a:t>Graf Zeppelin </a:t>
            </a:r>
            <a:r>
              <a:rPr lang="en-US" sz="2000">
                <a:solidFill>
                  <a:srgbClr val="0000CC"/>
                </a:solidFill>
              </a:rPr>
              <a:t>and </a:t>
            </a:r>
            <a:r>
              <a:rPr lang="en-US" sz="2000" i="1">
                <a:solidFill>
                  <a:srgbClr val="0000CC"/>
                </a:solidFill>
              </a:rPr>
              <a:t>Hindenburg</a:t>
            </a:r>
            <a:r>
              <a:rPr lang="en-US" sz="2000">
                <a:solidFill>
                  <a:srgbClr val="0000CC"/>
                </a:solidFill>
              </a:rPr>
              <a:t>), some U.S. Navy trials.</a:t>
            </a:r>
          </a:p>
          <a:p>
            <a:pPr marL="698500" lvl="1" indent="-241300" defTabSz="966788">
              <a:lnSpc>
                <a:spcPct val="90000"/>
              </a:lnSpc>
              <a:spcBef>
                <a:spcPct val="50000"/>
              </a:spcBef>
              <a:defRPr/>
            </a:pPr>
            <a:endParaRPr lang="en-US" sz="800" b="1">
              <a:solidFill>
                <a:srgbClr val="0000CC"/>
              </a:solidFill>
            </a:endParaRPr>
          </a:p>
          <a:p>
            <a:pPr marL="457200" indent="-457200" defTabSz="966788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b="1">
                <a:solidFill>
                  <a:srgbClr val="0000CC"/>
                </a:solidFill>
              </a:rPr>
              <a:t>NON-RIGID AIRSHIP (“BLIMP”) –</a:t>
            </a:r>
          </a:p>
          <a:p>
            <a:pPr marL="914400" lvl="1" indent="-457200" defTabSz="966788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  <a:defRPr/>
            </a:pPr>
            <a:r>
              <a:rPr lang="en-US" sz="2000">
                <a:solidFill>
                  <a:srgbClr val="0000CC"/>
                </a:solidFill>
              </a:rPr>
              <a:t>keeps shape due to gas pressure inside airtight rubberized envelope</a:t>
            </a:r>
          </a:p>
          <a:p>
            <a:pPr marL="457200" indent="-457200" defTabSz="966788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sz="2200">
                <a:solidFill>
                  <a:srgbClr val="0000CC"/>
                </a:solidFill>
              </a:rPr>
              <a:t>Both have elevators, rudders, engines, air chambers to change weight in flight (don’t want to release any gas!), ballast weight.</a:t>
            </a:r>
          </a:p>
          <a:p>
            <a:pPr marL="457200" indent="-457200" defTabSz="966788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sz="2200">
                <a:solidFill>
                  <a:srgbClr val="0000CC"/>
                </a:solidFill>
              </a:rPr>
              <a:t>“Hydrogen age” ended with the Hindenburg disaster (1937).</a:t>
            </a:r>
          </a:p>
          <a:p>
            <a:pPr marL="457200" indent="-457200" defTabSz="966788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sz="2200">
                <a:solidFill>
                  <a:srgbClr val="0000CC"/>
                </a:solidFill>
              </a:rPr>
              <a:t>Helium airships/balloons can stay aloft for days, quiet operation, used for sporting events, advertising, border observation</a:t>
            </a:r>
          </a:p>
          <a:p>
            <a:pPr marL="241300" indent="-241300" defTabSz="966788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endParaRPr lang="en-US" sz="800" b="1">
              <a:solidFill>
                <a:srgbClr val="0000CC"/>
              </a:solidFill>
            </a:endParaRP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363" y="1816100"/>
            <a:ext cx="116363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13" y="0"/>
            <a:ext cx="4903787" cy="34410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57" y="3629025"/>
            <a:ext cx="9174557" cy="381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8.14815E-6 L 0.67917 -1.02593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133E-6 2.13343E-6 L -0.71448 -0.7560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0" y="5789613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/>
              <a:t>U.S. Navy experiments with rigid airship as aircraft carrier, 1932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Indoor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909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b="1">
                <a:solidFill>
                  <a:srgbClr val="000090"/>
                </a:solidFill>
              </a:rPr>
              <a:t>In teams (no more than 1 BTF and 1 line staff per team): </a:t>
            </a:r>
          </a:p>
          <a:p>
            <a:pPr marL="457200" indent="-457200">
              <a:defRPr/>
            </a:pPr>
            <a:endParaRPr lang="en-US" sz="1200"/>
          </a:p>
          <a:p>
            <a:pPr marL="457200" indent="-457200">
              <a:defRPr/>
            </a:pPr>
            <a:r>
              <a:rPr lang="en-US" sz="2600" b="1" i="1"/>
              <a:t>Neutral buoyancy challenge:</a:t>
            </a:r>
          </a:p>
          <a:p>
            <a:pPr marL="457200" indent="-457200">
              <a:defRPr/>
            </a:pPr>
            <a:r>
              <a:rPr lang="en-US" sz="2600">
                <a:latin typeface="+mn-lt"/>
              </a:rPr>
              <a:t>1. Get: cup+ribbon+clip, helium-filled balloon, tube of M&amp;Ms</a:t>
            </a:r>
          </a:p>
          <a:p>
            <a:pPr marL="457200" indent="-457200">
              <a:defRPr/>
            </a:pPr>
            <a:r>
              <a:rPr lang="en-US" sz="2600">
                <a:latin typeface="+mn-lt"/>
              </a:rPr>
              <a:t>2. </a:t>
            </a:r>
            <a:r>
              <a:rPr lang="en-US" sz="2600" u="sng">
                <a:latin typeface="+mn-lt"/>
              </a:rPr>
              <a:t>Without removing clip, </a:t>
            </a:r>
            <a:r>
              <a:rPr lang="en-US" sz="2600">
                <a:latin typeface="+mn-lt"/>
              </a:rPr>
              <a:t>estimate </a:t>
            </a:r>
            <a:r>
              <a:rPr lang="en-US" sz="2600" u="sng">
                <a:latin typeface="+mn-lt"/>
              </a:rPr>
              <a:t>by feel </a:t>
            </a:r>
            <a:r>
              <a:rPr lang="en-US" sz="2600">
                <a:latin typeface="+mn-lt"/>
              </a:rPr>
              <a:t>how many M&amp;Ms your balloon could carry…</a:t>
            </a:r>
          </a:p>
          <a:p>
            <a:pPr marL="457200" indent="-457200" algn="ctr">
              <a:defRPr/>
            </a:pPr>
            <a:r>
              <a:rPr lang="en-US" sz="2800" b="1">
                <a:solidFill>
                  <a:srgbClr val="C0504D"/>
                </a:solidFill>
                <a:latin typeface="+mn-lt"/>
              </a:rPr>
              <a:t> ----------------------- STOP! -----------------------</a:t>
            </a:r>
          </a:p>
          <a:p>
            <a:pPr marL="457200" indent="-457200">
              <a:defRPr/>
            </a:pPr>
            <a:r>
              <a:rPr lang="en-US" sz="2600">
                <a:latin typeface="+mn-lt"/>
              </a:rPr>
              <a:t>3. </a:t>
            </a:r>
            <a:r>
              <a:rPr lang="en-US" sz="2600" u="sng">
                <a:latin typeface="+mn-lt"/>
              </a:rPr>
              <a:t>When instructed</a:t>
            </a:r>
            <a:r>
              <a:rPr lang="en-US" sz="2600">
                <a:latin typeface="+mn-lt"/>
              </a:rPr>
              <a:t>, remove clip and hold on to cup</a:t>
            </a:r>
          </a:p>
          <a:p>
            <a:pPr marL="457200" indent="-457200">
              <a:defRPr/>
            </a:pPr>
            <a:endParaRPr lang="en-US" sz="1200"/>
          </a:p>
          <a:p>
            <a:pPr marL="457200" indent="-457200" algn="ctr">
              <a:defRPr/>
            </a:pPr>
            <a:r>
              <a:rPr lang="en-US" b="1" i="1">
                <a:solidFill>
                  <a:srgbClr val="000090"/>
                </a:solidFill>
              </a:rPr>
              <a:t>All teams release balloons together!</a:t>
            </a:r>
            <a:endParaRPr lang="en-US" sz="1200" i="1"/>
          </a:p>
          <a:p>
            <a:pPr marL="457200" indent="-457200">
              <a:defRPr/>
            </a:pPr>
            <a:r>
              <a:rPr lang="en-US" sz="2600">
                <a:latin typeface="+mn-lt"/>
              </a:rPr>
              <a:t>4. Try again – change payload to get close to neutral buoyancy.</a:t>
            </a:r>
          </a:p>
          <a:p>
            <a:pPr marL="457200" indent="-457200" algn="ctr">
              <a:defRPr/>
            </a:pPr>
            <a:endParaRPr lang="en-US" i="1"/>
          </a:p>
          <a:p>
            <a:pPr marL="457200" indent="-457200">
              <a:defRPr/>
            </a:pPr>
            <a:r>
              <a:rPr lang="en-US" sz="2600" b="1" i="1"/>
              <a:t>Pylon race: add small amount of extra weight to cup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/>
              <a:t>THE RULE: no-one may touch any part of your balloon or payload assembly.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/>
              <a:t>Timed round-trip around our two human pylons.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12107</TotalTime>
  <Words>976</Words>
  <Application>Microsoft Macintosh PowerPoint</Application>
  <PresentationFormat>Letter Paper (8.5x11 in)</PresentationFormat>
  <Paragraphs>97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Buoyancy: Archimedes Principle</vt:lpstr>
      <vt:lpstr>Slide 3</vt:lpstr>
      <vt:lpstr>Hot-air Balloons (demonstration)</vt:lpstr>
      <vt:lpstr>Hydrogen or Helium balloons  For net lift, gas must be less dense than surrounding air</vt:lpstr>
      <vt:lpstr>“Cluster” helium balloon (above) and  hot air balloon (below):  Each must displace a volume of air at least equal to weight of the entire craft (including envelope, payload, gas inside)</vt:lpstr>
      <vt:lpstr>Dirigible airships</vt:lpstr>
      <vt:lpstr>Slide 8</vt:lpstr>
      <vt:lpstr>Indoor Activities</vt:lpstr>
      <vt:lpstr>Slide 10</vt:lpstr>
    </vt:vector>
  </TitlesOfParts>
  <Manager/>
  <Company>San Diego State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</dc:title>
  <dc:subject/>
  <dc:creator>Philip Blanco</dc:creator>
  <cp:keywords/>
  <dc:description/>
  <cp:lastModifiedBy>Philip Blanco</cp:lastModifiedBy>
  <cp:revision>171</cp:revision>
  <cp:lastPrinted>2013-05-13T23:56:44Z</cp:lastPrinted>
  <dcterms:created xsi:type="dcterms:W3CDTF">2013-08-13T23:53:06Z</dcterms:created>
  <dcterms:modified xsi:type="dcterms:W3CDTF">2013-08-14T00:27:18Z</dcterms:modified>
  <cp:category/>
</cp:coreProperties>
</file>